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4" r:id="rId7"/>
    <p:sldId id="266" r:id="rId8"/>
    <p:sldId id="267" r:id="rId9"/>
    <p:sldId id="269"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4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AAD46BD-4D00-4FDF-B3FA-7D1FE042F77D}" type="datetimeFigureOut">
              <a:rPr lang="en-US" smtClean="0"/>
              <a:pPr/>
              <a:t>7/27/2014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94B1375-5208-4A47-ACEA-EE88F0020D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D46BD-4D00-4FDF-B3FA-7D1FE042F77D}"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B1375-5208-4A47-ACEA-EE88F0020D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D46BD-4D00-4FDF-B3FA-7D1FE042F77D}"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B1375-5208-4A47-ACEA-EE88F0020D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D46BD-4D00-4FDF-B3FA-7D1FE042F77D}"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B1375-5208-4A47-ACEA-EE88F0020D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AD46BD-4D00-4FDF-B3FA-7D1FE042F77D}"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B1375-5208-4A47-ACEA-EE88F0020D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AD46BD-4D00-4FDF-B3FA-7D1FE042F77D}" type="datetimeFigureOut">
              <a:rPr lang="en-US" smtClean="0"/>
              <a:pPr/>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B1375-5208-4A47-ACEA-EE88F0020D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AAD46BD-4D00-4FDF-B3FA-7D1FE042F77D}" type="datetimeFigureOut">
              <a:rPr lang="en-US" smtClean="0"/>
              <a:pPr/>
              <a:t>7/27/2014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B1375-5208-4A47-ACEA-EE88F0020D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AD46BD-4D00-4FDF-B3FA-7D1FE042F77D}" type="datetimeFigureOut">
              <a:rPr lang="en-US" smtClean="0"/>
              <a:pPr/>
              <a:t>7/27/2014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B1375-5208-4A47-ACEA-EE88F0020D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D46BD-4D00-4FDF-B3FA-7D1FE042F77D}" type="datetimeFigureOut">
              <a:rPr lang="en-US" smtClean="0"/>
              <a:pPr/>
              <a:t>7/27/2014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B1375-5208-4A47-ACEA-EE88F0020D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AD46BD-4D00-4FDF-B3FA-7D1FE042F77D}" type="datetimeFigureOut">
              <a:rPr lang="en-US" smtClean="0"/>
              <a:pPr/>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B1375-5208-4A47-ACEA-EE88F0020D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AD46BD-4D00-4FDF-B3FA-7D1FE042F77D}" type="datetimeFigureOut">
              <a:rPr lang="en-US" smtClean="0"/>
              <a:pPr/>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94B1375-5208-4A47-ACEA-EE88F0020D6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AD46BD-4D00-4FDF-B3FA-7D1FE042F77D}" type="datetimeFigureOut">
              <a:rPr lang="en-US" smtClean="0"/>
              <a:pPr/>
              <a:t>7/27/2014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4B1375-5208-4A47-ACEA-EE88F0020D6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7772400" cy="914399"/>
          </a:xfrm>
        </p:spPr>
        <p:txBody>
          <a:bodyPr/>
          <a:lstStyle/>
          <a:p>
            <a:r>
              <a:rPr lang="en-US" dirty="0" smtClean="0">
                <a:solidFill>
                  <a:schemeClr val="tx1"/>
                </a:solidFill>
              </a:rPr>
              <a:t>60 Years of the Western</a:t>
            </a:r>
            <a:endParaRPr lang="en-US" dirty="0">
              <a:solidFill>
                <a:schemeClr val="tx1"/>
              </a:solidFill>
            </a:endParaRPr>
          </a:p>
        </p:txBody>
      </p:sp>
      <p:sp>
        <p:nvSpPr>
          <p:cNvPr id="3" name="Subtitle 2"/>
          <p:cNvSpPr>
            <a:spLocks noGrp="1"/>
          </p:cNvSpPr>
          <p:nvPr>
            <p:ph type="subTitle" idx="1"/>
          </p:nvPr>
        </p:nvSpPr>
        <p:spPr>
          <a:xfrm>
            <a:off x="1371600" y="2133600"/>
            <a:ext cx="6400800" cy="4191000"/>
          </a:xfrm>
        </p:spPr>
        <p:txBody>
          <a:bodyPr/>
          <a:lstStyle/>
          <a:p>
            <a:pPr algn="ctr"/>
            <a:r>
              <a:rPr lang="en-US" sz="3200" dirty="0" smtClean="0"/>
              <a:t>A quick look at 6 decades of the</a:t>
            </a:r>
          </a:p>
          <a:p>
            <a:pPr algn="ctr"/>
            <a:r>
              <a:rPr lang="en-US" sz="3200" dirty="0" smtClean="0"/>
              <a:t> Western Neurosurgical Society</a:t>
            </a:r>
          </a:p>
          <a:p>
            <a:endParaRPr lang="en-US" dirty="0" smtClean="0"/>
          </a:p>
          <a:p>
            <a:pPr algn="ctr"/>
            <a:r>
              <a:rPr lang="en-US" dirty="0" smtClean="0"/>
              <a:t>A 10 minute talk -- plus time for extended applause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52400"/>
            <a:ext cx="7772400" cy="1143000"/>
          </a:xfrm>
        </p:spPr>
        <p:txBody>
          <a:bodyPr/>
          <a:lstStyle/>
          <a:p>
            <a:pPr algn="ctr"/>
            <a:r>
              <a:rPr lang="en-US" dirty="0" smtClean="0"/>
              <a:t>The Western</a:t>
            </a:r>
            <a:endParaRPr lang="en-US" dirty="0"/>
          </a:p>
        </p:txBody>
      </p:sp>
      <p:sp>
        <p:nvSpPr>
          <p:cNvPr id="3" name="Text Placeholder 2"/>
          <p:cNvSpPr>
            <a:spLocks noGrp="1"/>
          </p:cNvSpPr>
          <p:nvPr>
            <p:ph type="body" idx="1"/>
          </p:nvPr>
        </p:nvSpPr>
        <p:spPr>
          <a:xfrm>
            <a:off x="530352" y="1447800"/>
            <a:ext cx="7772400" cy="5181600"/>
          </a:xfrm>
        </p:spPr>
        <p:txBody>
          <a:bodyPr>
            <a:normAutofit/>
          </a:bodyPr>
          <a:lstStyle/>
          <a:p>
            <a:r>
              <a:rPr lang="en-US" sz="4800" dirty="0" smtClean="0"/>
              <a:t>Still Strong</a:t>
            </a:r>
          </a:p>
          <a:p>
            <a:endParaRPr lang="en-US" sz="4800" dirty="0" smtClean="0"/>
          </a:p>
          <a:p>
            <a:r>
              <a:rPr lang="en-US" sz="4800" dirty="0" smtClean="0"/>
              <a:t>Still Relevant</a:t>
            </a:r>
          </a:p>
          <a:p>
            <a:endParaRPr lang="en-US" sz="4800" dirty="0" smtClean="0"/>
          </a:p>
          <a:p>
            <a:r>
              <a:rPr lang="en-US" sz="4800" dirty="0" smtClean="0"/>
              <a:t>Still your Society</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2667000"/>
          </a:xfrm>
        </p:spPr>
        <p:txBody>
          <a:bodyPr/>
          <a:lstStyle/>
          <a:p>
            <a:endParaRPr lang="en-US" dirty="0"/>
          </a:p>
        </p:txBody>
      </p:sp>
      <p:sp>
        <p:nvSpPr>
          <p:cNvPr id="3" name="Text Placeholder 2"/>
          <p:cNvSpPr>
            <a:spLocks noGrp="1"/>
          </p:cNvSpPr>
          <p:nvPr>
            <p:ph type="body" idx="1"/>
          </p:nvPr>
        </p:nvSpPr>
        <p:spPr>
          <a:xfrm>
            <a:off x="530352" y="3810000"/>
            <a:ext cx="7772400" cy="2819400"/>
          </a:xfrm>
        </p:spPr>
        <p:txBody>
          <a:bodyPr>
            <a:normAutofit lnSpcReduction="10000"/>
          </a:bodyPr>
          <a:lstStyle/>
          <a:p>
            <a:r>
              <a:rPr lang="en-US" sz="2800" dirty="0" smtClean="0"/>
              <a:t>These three men first discussed forming a regional society particularly after noting initial success of the Southern Neurosurgical Society, the first US regional society, formed in 1948.  The SF Neurology Society is where CA neurosurgeons would gather and where plans were made for forming the WNS.</a:t>
            </a:r>
            <a:endParaRPr lang="en-US" sz="2800" dirty="0"/>
          </a:p>
        </p:txBody>
      </p:sp>
      <p:pic>
        <p:nvPicPr>
          <p:cNvPr id="8" name="Picture 7" descr="Edwin Bouldrey copy.jpg"/>
          <p:cNvPicPr>
            <a:picLocks noChangeAspect="1"/>
          </p:cNvPicPr>
          <p:nvPr/>
        </p:nvPicPr>
        <p:blipFill>
          <a:blip r:embed="rId2" cstate="print"/>
          <a:stretch>
            <a:fillRect/>
          </a:stretch>
        </p:blipFill>
        <p:spPr>
          <a:xfrm>
            <a:off x="533400" y="304800"/>
            <a:ext cx="2354629" cy="3383280"/>
          </a:xfrm>
          <a:prstGeom prst="rect">
            <a:avLst/>
          </a:prstGeom>
        </p:spPr>
      </p:pic>
      <p:pic>
        <p:nvPicPr>
          <p:cNvPr id="9" name="Picture 8" descr="Rupert Raney copy.jpg"/>
          <p:cNvPicPr>
            <a:picLocks noChangeAspect="1"/>
          </p:cNvPicPr>
          <p:nvPr/>
        </p:nvPicPr>
        <p:blipFill>
          <a:blip r:embed="rId3" cstate="print"/>
          <a:stretch>
            <a:fillRect/>
          </a:stretch>
        </p:blipFill>
        <p:spPr>
          <a:xfrm>
            <a:off x="2895600" y="304800"/>
            <a:ext cx="2807660" cy="3352800"/>
          </a:xfrm>
          <a:prstGeom prst="rect">
            <a:avLst/>
          </a:prstGeom>
        </p:spPr>
      </p:pic>
      <p:pic>
        <p:nvPicPr>
          <p:cNvPr id="10" name="Picture 9" descr="C. Hunter Sheldon.jpg"/>
          <p:cNvPicPr>
            <a:picLocks noChangeAspect="1"/>
          </p:cNvPicPr>
          <p:nvPr/>
        </p:nvPicPr>
        <p:blipFill>
          <a:blip r:embed="rId4" cstate="print"/>
          <a:stretch>
            <a:fillRect/>
          </a:stretch>
        </p:blipFill>
        <p:spPr>
          <a:xfrm>
            <a:off x="5715000" y="304800"/>
            <a:ext cx="2560320" cy="3352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362456"/>
          </a:xfrm>
        </p:spPr>
        <p:txBody>
          <a:bodyPr/>
          <a:lstStyle/>
          <a:p>
            <a:r>
              <a:rPr lang="en-US" sz="3600" dirty="0" smtClean="0">
                <a:solidFill>
                  <a:schemeClr val="tx1"/>
                </a:solidFill>
              </a:rPr>
              <a:t>First Annual Meeting  November 1955</a:t>
            </a:r>
            <a:r>
              <a:rPr lang="en-US" sz="4800" dirty="0" smtClean="0">
                <a:solidFill>
                  <a:schemeClr val="tx1"/>
                </a:solidFill>
              </a:rPr>
              <a:t/>
            </a:r>
            <a:br>
              <a:rPr lang="en-US" sz="4800" dirty="0" smtClean="0">
                <a:solidFill>
                  <a:schemeClr val="tx1"/>
                </a:solidFill>
              </a:rPr>
            </a:br>
            <a:r>
              <a:rPr lang="en-US" sz="3200" dirty="0" smtClean="0">
                <a:solidFill>
                  <a:schemeClr val="tx1"/>
                </a:solidFill>
              </a:rPr>
              <a:t>Santa Barbara Biltmore Hotel</a:t>
            </a:r>
            <a:endParaRPr lang="en-US" sz="3200" dirty="0">
              <a:solidFill>
                <a:schemeClr val="tx1"/>
              </a:solidFill>
            </a:endParaRPr>
          </a:p>
        </p:txBody>
      </p:sp>
      <p:sp>
        <p:nvSpPr>
          <p:cNvPr id="3" name="Text Placeholder 2"/>
          <p:cNvSpPr>
            <a:spLocks noGrp="1"/>
          </p:cNvSpPr>
          <p:nvPr>
            <p:ph type="body" idx="1"/>
          </p:nvPr>
        </p:nvSpPr>
        <p:spPr>
          <a:xfrm>
            <a:off x="533400" y="2286000"/>
            <a:ext cx="7772400" cy="4191000"/>
          </a:xfrm>
        </p:spPr>
        <p:txBody>
          <a:bodyPr/>
          <a:lstStyle/>
          <a:p>
            <a:r>
              <a:rPr lang="en-US" dirty="0" smtClean="0"/>
              <a:t>                          David Reeves 1</a:t>
            </a:r>
            <a:r>
              <a:rPr lang="en-US" baseline="30000" dirty="0" smtClean="0"/>
              <a:t>st</a:t>
            </a:r>
            <a:r>
              <a:rPr lang="en-US" dirty="0" smtClean="0"/>
              <a:t> President</a:t>
            </a:r>
          </a:p>
          <a:p>
            <a:endParaRPr lang="en-US" dirty="0" smtClean="0"/>
          </a:p>
          <a:p>
            <a:r>
              <a:rPr lang="en-US" dirty="0" smtClean="0"/>
              <a:t>                           30 founding members—all neurosurgeons</a:t>
            </a:r>
          </a:p>
          <a:p>
            <a:endParaRPr lang="en-US" dirty="0" smtClean="0"/>
          </a:p>
          <a:p>
            <a:r>
              <a:rPr lang="en-US" dirty="0" smtClean="0"/>
              <a:t>                            22 of 30 founders from California—73%</a:t>
            </a:r>
          </a:p>
          <a:p>
            <a:r>
              <a:rPr lang="en-US" dirty="0" smtClean="0"/>
              <a:t>                            (2014 membership ~ 50% from California)</a:t>
            </a:r>
          </a:p>
          <a:p>
            <a:endParaRPr lang="en-US" dirty="0" smtClean="0"/>
          </a:p>
          <a:p>
            <a:r>
              <a:rPr lang="en-US" dirty="0" smtClean="0"/>
              <a:t>One full day meeting.  Eight presentations.  Eleven guests.</a:t>
            </a:r>
          </a:p>
          <a:p>
            <a:endParaRPr lang="en-US" dirty="0" smtClean="0"/>
          </a:p>
          <a:p>
            <a:r>
              <a:rPr lang="en-US" dirty="0" smtClean="0"/>
              <a:t>1</a:t>
            </a:r>
            <a:r>
              <a:rPr lang="en-US" baseline="30000" dirty="0" smtClean="0"/>
              <a:t>st</a:t>
            </a:r>
            <a:r>
              <a:rPr lang="en-US" dirty="0" smtClean="0"/>
              <a:t> Banquet – no mention of formal dress</a:t>
            </a:r>
            <a:endParaRPr lang="en-US" dirty="0"/>
          </a:p>
        </p:txBody>
      </p:sp>
      <p:pic>
        <p:nvPicPr>
          <p:cNvPr id="4" name="Picture 3" descr="David Reeves.jpg"/>
          <p:cNvPicPr>
            <a:picLocks noChangeAspect="1"/>
          </p:cNvPicPr>
          <p:nvPr/>
        </p:nvPicPr>
        <p:blipFill>
          <a:blip r:embed="rId2" cstate="print"/>
          <a:stretch>
            <a:fillRect/>
          </a:stretch>
        </p:blipFill>
        <p:spPr>
          <a:xfrm>
            <a:off x="533400" y="1981200"/>
            <a:ext cx="1795458" cy="25603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362456"/>
          </a:xfrm>
        </p:spPr>
        <p:txBody>
          <a:bodyPr/>
          <a:lstStyle/>
          <a:p>
            <a:r>
              <a:rPr lang="en-US" sz="3600" dirty="0" smtClean="0">
                <a:solidFill>
                  <a:schemeClr val="tx1"/>
                </a:solidFill>
              </a:rPr>
              <a:t>10th Annual Meeting  October 1964</a:t>
            </a:r>
            <a:r>
              <a:rPr lang="en-US" sz="4800" dirty="0" smtClean="0">
                <a:solidFill>
                  <a:schemeClr val="tx1"/>
                </a:solidFill>
              </a:rPr>
              <a:t/>
            </a:r>
            <a:br>
              <a:rPr lang="en-US" sz="4800" dirty="0" smtClean="0">
                <a:solidFill>
                  <a:schemeClr val="tx1"/>
                </a:solidFill>
              </a:rPr>
            </a:br>
            <a:r>
              <a:rPr lang="en-US" sz="3200" dirty="0" smtClean="0">
                <a:solidFill>
                  <a:schemeClr val="tx1"/>
                </a:solidFill>
              </a:rPr>
              <a:t>San Francisco Fairmont Hotel</a:t>
            </a:r>
            <a:endParaRPr lang="en-US" sz="3200" dirty="0">
              <a:solidFill>
                <a:schemeClr val="tx1"/>
              </a:solidFill>
            </a:endParaRPr>
          </a:p>
        </p:txBody>
      </p:sp>
      <p:sp>
        <p:nvSpPr>
          <p:cNvPr id="3" name="Text Placeholder 2"/>
          <p:cNvSpPr>
            <a:spLocks noGrp="1"/>
          </p:cNvSpPr>
          <p:nvPr>
            <p:ph type="body" idx="1"/>
          </p:nvPr>
        </p:nvSpPr>
        <p:spPr>
          <a:xfrm>
            <a:off x="533400" y="2286000"/>
            <a:ext cx="7772400" cy="4191000"/>
          </a:xfrm>
        </p:spPr>
        <p:txBody>
          <a:bodyPr>
            <a:normAutofit fontScale="85000" lnSpcReduction="20000"/>
          </a:bodyPr>
          <a:lstStyle/>
          <a:p>
            <a:r>
              <a:rPr lang="en-US" dirty="0" smtClean="0"/>
              <a:t>                          Frank Anderson   President</a:t>
            </a:r>
          </a:p>
          <a:p>
            <a:endParaRPr lang="en-US" dirty="0" smtClean="0"/>
          </a:p>
          <a:p>
            <a:r>
              <a:rPr lang="en-US" dirty="0" smtClean="0"/>
              <a:t>                          68 members</a:t>
            </a:r>
          </a:p>
          <a:p>
            <a:endParaRPr lang="en-US" dirty="0" smtClean="0"/>
          </a:p>
          <a:p>
            <a:r>
              <a:rPr lang="en-US" dirty="0" smtClean="0"/>
              <a:t>                            **Description of neurogenic claudication by                	                         </a:t>
            </a:r>
          </a:p>
          <a:p>
            <a:r>
              <a:rPr lang="en-US" dirty="0" smtClean="0"/>
              <a:t>                                Peter Lehman from Vancouver</a:t>
            </a:r>
          </a:p>
          <a:p>
            <a:endParaRPr lang="en-US" dirty="0" smtClean="0"/>
          </a:p>
          <a:p>
            <a:r>
              <a:rPr lang="en-US" dirty="0" smtClean="0"/>
              <a:t>                               </a:t>
            </a:r>
          </a:p>
          <a:p>
            <a:r>
              <a:rPr lang="en-US" dirty="0" smtClean="0"/>
              <a:t>**Description of Pantopaque cisternography for acoustics by R. L. Scanlon of LA</a:t>
            </a:r>
          </a:p>
          <a:p>
            <a:endParaRPr lang="en-US" dirty="0" smtClean="0"/>
          </a:p>
          <a:p>
            <a:r>
              <a:rPr lang="en-US" dirty="0" smtClean="0"/>
              <a:t>One full day and 2 half days meeting.  24 papers. </a:t>
            </a:r>
          </a:p>
          <a:p>
            <a:endParaRPr lang="en-US" dirty="0" smtClean="0"/>
          </a:p>
          <a:p>
            <a:r>
              <a:rPr lang="en-US" dirty="0" smtClean="0"/>
              <a:t>President elect &amp; Historian positions created; tux banquets</a:t>
            </a:r>
            <a:endParaRPr lang="en-US" dirty="0"/>
          </a:p>
        </p:txBody>
      </p:sp>
      <p:pic>
        <p:nvPicPr>
          <p:cNvPr id="1026" name="Picture 2" descr="C:\Users\Randall\Pictures\1 b Western talk pics\Frank Anderson.jpg"/>
          <p:cNvPicPr>
            <a:picLocks noChangeAspect="1" noChangeArrowheads="1"/>
          </p:cNvPicPr>
          <p:nvPr/>
        </p:nvPicPr>
        <p:blipFill>
          <a:blip r:embed="rId2" cstate="print"/>
          <a:srcRect/>
          <a:stretch>
            <a:fillRect/>
          </a:stretch>
        </p:blipFill>
        <p:spPr bwMode="auto">
          <a:xfrm>
            <a:off x="152402" y="1905000"/>
            <a:ext cx="1822301" cy="237744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362456"/>
          </a:xfrm>
        </p:spPr>
        <p:txBody>
          <a:bodyPr/>
          <a:lstStyle/>
          <a:p>
            <a:r>
              <a:rPr lang="en-US" sz="3600" dirty="0" smtClean="0">
                <a:solidFill>
                  <a:schemeClr val="tx1"/>
                </a:solidFill>
              </a:rPr>
              <a:t>25th Annual Meeting  September 1979</a:t>
            </a:r>
            <a:r>
              <a:rPr lang="en-US" sz="4800" dirty="0" smtClean="0">
                <a:solidFill>
                  <a:schemeClr val="tx1"/>
                </a:solidFill>
              </a:rPr>
              <a:t/>
            </a:r>
            <a:br>
              <a:rPr lang="en-US" sz="4800" dirty="0" smtClean="0">
                <a:solidFill>
                  <a:schemeClr val="tx1"/>
                </a:solidFill>
              </a:rPr>
            </a:br>
            <a:r>
              <a:rPr lang="en-US" sz="3200" dirty="0" smtClean="0">
                <a:solidFill>
                  <a:schemeClr val="tx1"/>
                </a:solidFill>
              </a:rPr>
              <a:t>Camelback Inn, Scottsdale AZ</a:t>
            </a:r>
            <a:endParaRPr lang="en-US" sz="3200" dirty="0">
              <a:solidFill>
                <a:schemeClr val="tx1"/>
              </a:solidFill>
            </a:endParaRPr>
          </a:p>
        </p:txBody>
      </p:sp>
      <p:sp>
        <p:nvSpPr>
          <p:cNvPr id="3" name="Text Placeholder 2"/>
          <p:cNvSpPr>
            <a:spLocks noGrp="1"/>
          </p:cNvSpPr>
          <p:nvPr>
            <p:ph type="body" idx="1"/>
          </p:nvPr>
        </p:nvSpPr>
        <p:spPr>
          <a:xfrm>
            <a:off x="533400" y="2286000"/>
            <a:ext cx="7772400" cy="4191000"/>
          </a:xfrm>
        </p:spPr>
        <p:txBody>
          <a:bodyPr>
            <a:normAutofit/>
          </a:bodyPr>
          <a:lstStyle/>
          <a:p>
            <a:r>
              <a:rPr lang="en-US" dirty="0" smtClean="0"/>
              <a:t>                          Donald Freshwater   President</a:t>
            </a:r>
          </a:p>
          <a:p>
            <a:endParaRPr lang="en-US" dirty="0" smtClean="0"/>
          </a:p>
          <a:p>
            <a:r>
              <a:rPr lang="en-US" dirty="0" smtClean="0"/>
              <a:t>                          156 members</a:t>
            </a:r>
          </a:p>
          <a:p>
            <a:endParaRPr lang="en-US" dirty="0" smtClean="0"/>
          </a:p>
          <a:p>
            <a:r>
              <a:rPr lang="en-US" dirty="0" smtClean="0"/>
              <a:t>                                 </a:t>
            </a:r>
            <a:r>
              <a:rPr lang="en-US" sz="2800" u="sng" dirty="0" smtClean="0"/>
              <a:t>From 10</a:t>
            </a:r>
            <a:r>
              <a:rPr lang="en-US" sz="2800" u="sng" baseline="30000" dirty="0" smtClean="0"/>
              <a:t>th</a:t>
            </a:r>
            <a:r>
              <a:rPr lang="en-US" sz="2800" u="sng" dirty="0" smtClean="0"/>
              <a:t> to 25</a:t>
            </a:r>
            <a:r>
              <a:rPr lang="en-US" sz="2800" u="sng" baseline="30000" dirty="0" smtClean="0"/>
              <a:t>th</a:t>
            </a:r>
            <a:r>
              <a:rPr lang="en-US" sz="2800" u="sng" dirty="0" smtClean="0"/>
              <a:t> meetings:</a:t>
            </a:r>
          </a:p>
          <a:p>
            <a:r>
              <a:rPr lang="en-US" dirty="0" smtClean="0"/>
              <a:t>1966    First Resident Award paper—Ralph Kamm                                    </a:t>
            </a:r>
          </a:p>
          <a:p>
            <a:r>
              <a:rPr lang="en-US" dirty="0" smtClean="0"/>
              <a:t>1965    First paper on operating microscope--Jannetta</a:t>
            </a:r>
          </a:p>
          <a:p>
            <a:r>
              <a:rPr lang="en-US" dirty="0" smtClean="0"/>
              <a:t>1966   First paper on vascular decompression for tic--Jannetta</a:t>
            </a:r>
          </a:p>
          <a:p>
            <a:r>
              <a:rPr lang="en-US" dirty="0" smtClean="0"/>
              <a:t>1971    First golf tournament</a:t>
            </a:r>
          </a:p>
          <a:p>
            <a:r>
              <a:rPr lang="en-US" dirty="0" smtClean="0"/>
              <a:t>1975    First paper on CT scan; First CME credits </a:t>
            </a:r>
          </a:p>
          <a:p>
            <a:endParaRPr lang="en-US" dirty="0" smtClean="0"/>
          </a:p>
        </p:txBody>
      </p:sp>
      <p:pic>
        <p:nvPicPr>
          <p:cNvPr id="2050" name="Picture 2" descr="C:\Users\Randall\Pictures\1 b Western talk pics\Jean &amp; Don with plaques.jpg"/>
          <p:cNvPicPr>
            <a:picLocks noChangeAspect="1" noChangeArrowheads="1"/>
          </p:cNvPicPr>
          <p:nvPr/>
        </p:nvPicPr>
        <p:blipFill>
          <a:blip r:embed="rId2" cstate="print"/>
          <a:srcRect/>
          <a:stretch>
            <a:fillRect/>
          </a:stretch>
        </p:blipFill>
        <p:spPr bwMode="auto">
          <a:xfrm>
            <a:off x="457200" y="1905000"/>
            <a:ext cx="1524000" cy="2222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362456"/>
          </a:xfrm>
        </p:spPr>
        <p:txBody>
          <a:bodyPr/>
          <a:lstStyle/>
          <a:p>
            <a:r>
              <a:rPr lang="en-US" sz="3600" dirty="0" smtClean="0">
                <a:solidFill>
                  <a:schemeClr val="tx1"/>
                </a:solidFill>
              </a:rPr>
              <a:t>50th Annual Meeting  September 2004</a:t>
            </a:r>
            <a:r>
              <a:rPr lang="en-US" sz="4800" dirty="0" smtClean="0">
                <a:solidFill>
                  <a:schemeClr val="tx1"/>
                </a:solidFill>
              </a:rPr>
              <a:t/>
            </a:r>
            <a:br>
              <a:rPr lang="en-US" sz="4800" dirty="0" smtClean="0">
                <a:solidFill>
                  <a:schemeClr val="tx1"/>
                </a:solidFill>
              </a:rPr>
            </a:br>
            <a:r>
              <a:rPr lang="en-US" sz="3200" dirty="0" smtClean="0">
                <a:solidFill>
                  <a:schemeClr val="tx1"/>
                </a:solidFill>
              </a:rPr>
              <a:t>Rancho Bernardo Inn, San Diego, CA</a:t>
            </a:r>
            <a:endParaRPr lang="en-US" sz="3200" dirty="0">
              <a:solidFill>
                <a:schemeClr val="tx1"/>
              </a:solidFill>
            </a:endParaRPr>
          </a:p>
        </p:txBody>
      </p:sp>
      <p:sp>
        <p:nvSpPr>
          <p:cNvPr id="3" name="Text Placeholder 2"/>
          <p:cNvSpPr>
            <a:spLocks noGrp="1"/>
          </p:cNvSpPr>
          <p:nvPr>
            <p:ph type="body" idx="1"/>
          </p:nvPr>
        </p:nvSpPr>
        <p:spPr>
          <a:xfrm>
            <a:off x="533400" y="2286000"/>
            <a:ext cx="8305800" cy="4191000"/>
          </a:xfrm>
        </p:spPr>
        <p:txBody>
          <a:bodyPr>
            <a:normAutofit fontScale="92500" lnSpcReduction="10000"/>
          </a:bodyPr>
          <a:lstStyle/>
          <a:p>
            <a:r>
              <a:rPr lang="en-US" dirty="0" smtClean="0"/>
              <a:t>                             Randy Smith    President</a:t>
            </a:r>
          </a:p>
          <a:p>
            <a:r>
              <a:rPr lang="en-US" dirty="0" smtClean="0"/>
              <a:t>                             198 members</a:t>
            </a:r>
          </a:p>
          <a:p>
            <a:r>
              <a:rPr lang="en-US" dirty="0" smtClean="0"/>
              <a:t>                                           </a:t>
            </a:r>
            <a:r>
              <a:rPr lang="en-US" sz="2400" u="sng" dirty="0" smtClean="0"/>
              <a:t>From 26</a:t>
            </a:r>
            <a:r>
              <a:rPr lang="en-US" sz="2400" u="sng" baseline="30000" dirty="0" smtClean="0"/>
              <a:t>th</a:t>
            </a:r>
            <a:r>
              <a:rPr lang="en-US" sz="2400" u="sng" dirty="0" smtClean="0"/>
              <a:t> to 50</a:t>
            </a:r>
            <a:r>
              <a:rPr lang="en-US" sz="2400" u="sng" baseline="30000" dirty="0" smtClean="0"/>
              <a:t>th</a:t>
            </a:r>
            <a:r>
              <a:rPr lang="en-US" sz="2400" u="sng" dirty="0" smtClean="0"/>
              <a:t> meetings:</a:t>
            </a:r>
            <a:endParaRPr lang="en-US" dirty="0" smtClean="0"/>
          </a:p>
          <a:p>
            <a:r>
              <a:rPr lang="en-US" dirty="0" smtClean="0"/>
              <a:t>                             1981—Discontinued Resident Paper Award</a:t>
            </a:r>
          </a:p>
          <a:p>
            <a:r>
              <a:rPr lang="en-US" dirty="0" smtClean="0"/>
              <a:t>                             1983—First PET scan paper</a:t>
            </a:r>
          </a:p>
          <a:p>
            <a:r>
              <a:rPr lang="en-US" dirty="0" smtClean="0"/>
              <a:t>                             1984—First MRI paper</a:t>
            </a:r>
          </a:p>
          <a:p>
            <a:r>
              <a:rPr lang="en-US" dirty="0" smtClean="0"/>
              <a:t>                             1985—First woman member (Fran Conley, Stanford)</a:t>
            </a:r>
          </a:p>
          <a:p>
            <a:r>
              <a:rPr lang="en-US" dirty="0" smtClean="0"/>
              <a:t>                             1988—First report on shunt anti-siphon device (Foltz)</a:t>
            </a:r>
          </a:p>
          <a:p>
            <a:r>
              <a:rPr lang="en-US" dirty="0" smtClean="0"/>
              <a:t>1991—Active Members 133; highest number in the history of the Society</a:t>
            </a:r>
          </a:p>
          <a:p>
            <a:r>
              <a:rPr lang="en-US" dirty="0" smtClean="0"/>
              <a:t>1997—Society resumes Resident Awards</a:t>
            </a:r>
          </a:p>
          <a:p>
            <a:r>
              <a:rPr lang="en-US" dirty="0" smtClean="0"/>
              <a:t>1999—Ralph Kamm is President (first former resident award winner to become President)</a:t>
            </a:r>
          </a:p>
        </p:txBody>
      </p:sp>
      <p:pic>
        <p:nvPicPr>
          <p:cNvPr id="3075" name="Picture 3" descr="C:\Users\Randall\Pictures\1 b Western talk pics\Z-Smith pic.jpg"/>
          <p:cNvPicPr>
            <a:picLocks noChangeAspect="1" noChangeArrowheads="1"/>
          </p:cNvPicPr>
          <p:nvPr/>
        </p:nvPicPr>
        <p:blipFill>
          <a:blip r:embed="rId2" cstate="print"/>
          <a:srcRect/>
          <a:stretch>
            <a:fillRect/>
          </a:stretch>
        </p:blipFill>
        <p:spPr bwMode="auto">
          <a:xfrm>
            <a:off x="0" y="2057400"/>
            <a:ext cx="1996772" cy="24688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362456"/>
          </a:xfrm>
        </p:spPr>
        <p:txBody>
          <a:bodyPr/>
          <a:lstStyle/>
          <a:p>
            <a:r>
              <a:rPr lang="en-US" sz="3600" dirty="0" smtClean="0">
                <a:solidFill>
                  <a:schemeClr val="tx1"/>
                </a:solidFill>
              </a:rPr>
              <a:t>60th Annual Meeting  August 2014</a:t>
            </a:r>
            <a:r>
              <a:rPr lang="en-US" sz="4800" dirty="0" smtClean="0">
                <a:solidFill>
                  <a:schemeClr val="tx1"/>
                </a:solidFill>
              </a:rPr>
              <a:t/>
            </a:r>
            <a:br>
              <a:rPr lang="en-US" sz="4800" dirty="0" smtClean="0">
                <a:solidFill>
                  <a:schemeClr val="tx1"/>
                </a:solidFill>
              </a:rPr>
            </a:br>
            <a:r>
              <a:rPr lang="en-US" sz="3200" dirty="0" smtClean="0">
                <a:solidFill>
                  <a:schemeClr val="tx1"/>
                </a:solidFill>
              </a:rPr>
              <a:t>Sun Valley Lodge, Sun Valley, ID</a:t>
            </a:r>
            <a:endParaRPr lang="en-US" sz="3200" dirty="0">
              <a:solidFill>
                <a:schemeClr val="tx1"/>
              </a:solidFill>
            </a:endParaRPr>
          </a:p>
        </p:txBody>
      </p:sp>
      <p:sp>
        <p:nvSpPr>
          <p:cNvPr id="3" name="Text Placeholder 2"/>
          <p:cNvSpPr>
            <a:spLocks noGrp="1"/>
          </p:cNvSpPr>
          <p:nvPr>
            <p:ph type="body" idx="1"/>
          </p:nvPr>
        </p:nvSpPr>
        <p:spPr>
          <a:xfrm>
            <a:off x="533400" y="2286000"/>
            <a:ext cx="8305800" cy="4191000"/>
          </a:xfrm>
        </p:spPr>
        <p:txBody>
          <a:bodyPr>
            <a:normAutofit/>
          </a:bodyPr>
          <a:lstStyle/>
          <a:p>
            <a:r>
              <a:rPr lang="en-US" dirty="0" smtClean="0"/>
              <a:t>                             Rich Wohns     President</a:t>
            </a:r>
          </a:p>
          <a:p>
            <a:r>
              <a:rPr lang="en-US" dirty="0" smtClean="0"/>
              <a:t>                             </a:t>
            </a:r>
            <a:r>
              <a:rPr lang="en-US" dirty="0" smtClean="0"/>
              <a:t>207 </a:t>
            </a:r>
            <a:r>
              <a:rPr lang="en-US" dirty="0" smtClean="0"/>
              <a:t>members</a:t>
            </a:r>
          </a:p>
          <a:p>
            <a:r>
              <a:rPr lang="en-US" dirty="0" smtClean="0"/>
              <a:t>                                           </a:t>
            </a:r>
          </a:p>
          <a:p>
            <a:r>
              <a:rPr lang="en-US" sz="2400" dirty="0" smtClean="0"/>
              <a:t>                                        </a:t>
            </a:r>
            <a:r>
              <a:rPr lang="en-US" sz="2400" u="sng" dirty="0" smtClean="0"/>
              <a:t>From 50</a:t>
            </a:r>
            <a:r>
              <a:rPr lang="en-US" sz="2400" u="sng" baseline="30000" dirty="0" smtClean="0"/>
              <a:t>th</a:t>
            </a:r>
            <a:r>
              <a:rPr lang="en-US" sz="2400" u="sng" dirty="0" smtClean="0"/>
              <a:t> to 60</a:t>
            </a:r>
            <a:r>
              <a:rPr lang="en-US" sz="2400" u="sng" baseline="30000" dirty="0" smtClean="0"/>
              <a:t>th</a:t>
            </a:r>
            <a:r>
              <a:rPr lang="en-US" sz="2400" u="sng" dirty="0" smtClean="0"/>
              <a:t> meetings:</a:t>
            </a:r>
            <a:endParaRPr lang="en-US" dirty="0" smtClean="0"/>
          </a:p>
          <a:p>
            <a:r>
              <a:rPr lang="en-US" dirty="0" smtClean="0"/>
              <a:t>                          2006—Society begins two Resident Awards, basic</a:t>
            </a:r>
          </a:p>
          <a:p>
            <a:r>
              <a:rPr lang="en-US" dirty="0" smtClean="0"/>
              <a:t>                                       science and clinical science</a:t>
            </a:r>
          </a:p>
          <a:p>
            <a:r>
              <a:rPr lang="en-US" dirty="0" smtClean="0"/>
              <a:t> 2006  Richard Ellenbogen 2</a:t>
            </a:r>
            <a:r>
              <a:rPr lang="en-US" baseline="30000" dirty="0" smtClean="0"/>
              <a:t>nd</a:t>
            </a:r>
            <a:r>
              <a:rPr lang="en-US" dirty="0" smtClean="0"/>
              <a:t> WNS member to be CNS President</a:t>
            </a:r>
          </a:p>
          <a:p>
            <a:r>
              <a:rPr lang="en-US" dirty="0" smtClean="0"/>
              <a:t>            (Bruce Sorensen 1</a:t>
            </a:r>
            <a:r>
              <a:rPr lang="en-US" baseline="30000" dirty="0" smtClean="0"/>
              <a:t>st</a:t>
            </a:r>
            <a:r>
              <a:rPr lang="en-US" dirty="0" smtClean="0"/>
              <a:t> in 1977)</a:t>
            </a:r>
          </a:p>
          <a:p>
            <a:r>
              <a:rPr lang="en-US" dirty="0" smtClean="0"/>
              <a:t> 2013   Bill Couldwell 10</a:t>
            </a:r>
            <a:r>
              <a:rPr lang="en-US" baseline="30000" dirty="0" smtClean="0"/>
              <a:t>th</a:t>
            </a:r>
            <a:r>
              <a:rPr lang="en-US" dirty="0" smtClean="0"/>
              <a:t> WNS member to be AANS President</a:t>
            </a:r>
          </a:p>
          <a:p>
            <a:r>
              <a:rPr lang="en-US" dirty="0" smtClean="0"/>
              <a:t> 2013   Deb Henry becomes 1</a:t>
            </a:r>
            <a:r>
              <a:rPr lang="en-US" baseline="30000" dirty="0" smtClean="0"/>
              <a:t>st</a:t>
            </a:r>
            <a:r>
              <a:rPr lang="en-US" dirty="0" smtClean="0"/>
              <a:t> woman WNS Secretary-Treasurer</a:t>
            </a:r>
          </a:p>
          <a:p>
            <a:endParaRPr lang="en-US" dirty="0" smtClean="0"/>
          </a:p>
        </p:txBody>
      </p:sp>
      <p:pic>
        <p:nvPicPr>
          <p:cNvPr id="4098" name="Picture 2" descr="C:\Users\Randall\Pictures\Wohns pics\Rich Wohns.jpg"/>
          <p:cNvPicPr>
            <a:picLocks noChangeAspect="1" noChangeArrowheads="1"/>
          </p:cNvPicPr>
          <p:nvPr/>
        </p:nvPicPr>
        <p:blipFill>
          <a:blip r:embed="rId2" cstate="print"/>
          <a:srcRect/>
          <a:stretch>
            <a:fillRect/>
          </a:stretch>
        </p:blipFill>
        <p:spPr bwMode="auto">
          <a:xfrm>
            <a:off x="0" y="2057400"/>
            <a:ext cx="1930299" cy="25603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0"/>
            <a:ext cx="7772400" cy="533400"/>
          </a:xfrm>
        </p:spPr>
        <p:txBody>
          <a:bodyPr/>
          <a:lstStyle/>
          <a:p>
            <a:pPr algn="ctr"/>
            <a:r>
              <a:rPr lang="en-US" sz="3200" u="sng" dirty="0" smtClean="0">
                <a:solidFill>
                  <a:schemeClr val="tx1"/>
                </a:solidFill>
              </a:rPr>
              <a:t>Notable Guests</a:t>
            </a:r>
            <a:endParaRPr lang="en-US" sz="3200" u="sng" dirty="0">
              <a:solidFill>
                <a:schemeClr val="tx1"/>
              </a:solidFill>
            </a:endParaRPr>
          </a:p>
        </p:txBody>
      </p:sp>
      <p:sp>
        <p:nvSpPr>
          <p:cNvPr id="3" name="Text Placeholder 2"/>
          <p:cNvSpPr>
            <a:spLocks noGrp="1"/>
          </p:cNvSpPr>
          <p:nvPr>
            <p:ph type="body" idx="1"/>
          </p:nvPr>
        </p:nvSpPr>
        <p:spPr>
          <a:xfrm>
            <a:off x="530352" y="533400"/>
            <a:ext cx="7772400" cy="6324600"/>
          </a:xfrm>
        </p:spPr>
        <p:txBody>
          <a:bodyPr>
            <a:normAutofit fontScale="62500" lnSpcReduction="20000"/>
          </a:bodyPr>
          <a:lstStyle/>
          <a:p>
            <a:pPr algn="ctr"/>
            <a:r>
              <a:rPr lang="en-US" b="1" dirty="0" smtClean="0"/>
              <a:t>Joseph P. Evans		Chicago		1955</a:t>
            </a:r>
            <a:endParaRPr lang="en-US" dirty="0" smtClean="0"/>
          </a:p>
          <a:p>
            <a:pPr algn="ctr"/>
            <a:r>
              <a:rPr lang="en-US" b="1" dirty="0" smtClean="0"/>
              <a:t>Ronald Melzak		Portland		1956</a:t>
            </a:r>
            <a:endParaRPr lang="en-US" dirty="0" smtClean="0"/>
          </a:p>
          <a:p>
            <a:pPr algn="ctr"/>
            <a:r>
              <a:rPr lang="en-US" b="1" dirty="0" smtClean="0"/>
              <a:t>James L. Poppen		Boston		1959</a:t>
            </a:r>
            <a:endParaRPr lang="en-US" dirty="0" smtClean="0"/>
          </a:p>
          <a:p>
            <a:pPr algn="ctr"/>
            <a:r>
              <a:rPr lang="en-US" b="1" dirty="0" smtClean="0"/>
              <a:t>Percival Bailey		Chicago		1962</a:t>
            </a:r>
            <a:endParaRPr lang="en-US" dirty="0" smtClean="0"/>
          </a:p>
          <a:p>
            <a:pPr algn="ctr"/>
            <a:r>
              <a:rPr lang="en-US" b="1" dirty="0" smtClean="0"/>
              <a:t>Barry M. Goldwater		Phoenix		1962</a:t>
            </a:r>
            <a:endParaRPr lang="en-US" dirty="0" smtClean="0"/>
          </a:p>
          <a:p>
            <a:pPr algn="ctr"/>
            <a:r>
              <a:rPr lang="en-US" b="1" dirty="0" smtClean="0"/>
              <a:t>Loyal Davis		Chicago		1962</a:t>
            </a:r>
            <a:endParaRPr lang="en-US" dirty="0" smtClean="0"/>
          </a:p>
          <a:p>
            <a:pPr algn="ctr"/>
            <a:r>
              <a:rPr lang="en-US" b="1" dirty="0" smtClean="0"/>
              <a:t>Peter Janetta		Pittsburgh		1963</a:t>
            </a:r>
            <a:endParaRPr lang="en-US" dirty="0" smtClean="0"/>
          </a:p>
          <a:p>
            <a:pPr algn="ctr"/>
            <a:r>
              <a:rPr lang="en-US" b="1" dirty="0" smtClean="0"/>
              <a:t>W. Bryan Jennett		Glasgow		1966</a:t>
            </a:r>
            <a:endParaRPr lang="en-US" dirty="0" smtClean="0"/>
          </a:p>
          <a:p>
            <a:pPr algn="ctr"/>
            <a:r>
              <a:rPr lang="en-US" b="1" dirty="0" smtClean="0"/>
              <a:t>William Scoville		Hartford		1966</a:t>
            </a:r>
            <a:endParaRPr lang="en-US" dirty="0" smtClean="0"/>
          </a:p>
          <a:p>
            <a:pPr algn="ctr"/>
            <a:r>
              <a:rPr lang="en-US" b="1" dirty="0" smtClean="0"/>
              <a:t>Hubert Rosomoff		Bronx		1966</a:t>
            </a:r>
            <a:endParaRPr lang="en-US" dirty="0" smtClean="0"/>
          </a:p>
          <a:p>
            <a:pPr algn="ctr"/>
            <a:r>
              <a:rPr lang="en-US" b="1" dirty="0" smtClean="0"/>
              <a:t>Frank H. Mayfield		Cincinnati		1971</a:t>
            </a:r>
            <a:endParaRPr lang="en-US" dirty="0" smtClean="0"/>
          </a:p>
          <a:p>
            <a:pPr algn="ctr"/>
            <a:r>
              <a:rPr lang="en-US" b="1" dirty="0" smtClean="0"/>
              <a:t>James L. Poppen		Boston		1973</a:t>
            </a:r>
            <a:endParaRPr lang="en-US" dirty="0" smtClean="0"/>
          </a:p>
          <a:p>
            <a:pPr algn="ctr"/>
            <a:r>
              <a:rPr lang="en-US" b="1" dirty="0" smtClean="0"/>
              <a:t>A. Earl Walker		Baltimore		1973</a:t>
            </a:r>
            <a:endParaRPr lang="en-US" dirty="0" smtClean="0"/>
          </a:p>
          <a:p>
            <a:pPr algn="ctr"/>
            <a:r>
              <a:rPr lang="en-US" b="1" dirty="0" smtClean="0"/>
              <a:t>C. Miller Fisher		Boston		1974</a:t>
            </a:r>
            <a:endParaRPr lang="en-US" dirty="0" smtClean="0"/>
          </a:p>
          <a:p>
            <a:pPr algn="ctr"/>
            <a:r>
              <a:rPr lang="en-US" b="1" dirty="0" smtClean="0"/>
              <a:t>Dwight Parkinson		Winnipeg		1979</a:t>
            </a:r>
            <a:endParaRPr lang="en-US" dirty="0" smtClean="0"/>
          </a:p>
          <a:p>
            <a:pPr algn="ctr"/>
            <a:r>
              <a:rPr lang="en-US" b="1" dirty="0" smtClean="0"/>
              <a:t>Kemp Clark		Dallas		1980</a:t>
            </a:r>
            <a:endParaRPr lang="en-US" dirty="0" smtClean="0"/>
          </a:p>
          <a:p>
            <a:pPr algn="ctr"/>
            <a:r>
              <a:rPr lang="en-US" b="1" dirty="0" smtClean="0"/>
              <a:t>William Glenn		Long Beach	1980</a:t>
            </a:r>
            <a:endParaRPr lang="en-US" dirty="0" smtClean="0"/>
          </a:p>
          <a:p>
            <a:pPr algn="ctr"/>
            <a:r>
              <a:rPr lang="en-US" b="1" dirty="0" smtClean="0"/>
              <a:t>Gilles Bertrand		Montreal		1981</a:t>
            </a:r>
            <a:endParaRPr lang="en-US" dirty="0" smtClean="0"/>
          </a:p>
          <a:p>
            <a:pPr algn="ctr"/>
            <a:r>
              <a:rPr lang="en-US" b="1" dirty="0" smtClean="0"/>
              <a:t>Paul L. Kornblith		Bethesda		1983</a:t>
            </a:r>
            <a:endParaRPr lang="en-US" dirty="0" smtClean="0"/>
          </a:p>
          <a:p>
            <a:pPr algn="ctr"/>
            <a:r>
              <a:rPr lang="en-US" b="1" dirty="0" smtClean="0"/>
              <a:t>Ludwig M. Auer		Graz, Austria	1985</a:t>
            </a:r>
            <a:endParaRPr lang="en-US" dirty="0" smtClean="0"/>
          </a:p>
          <a:p>
            <a:pPr algn="ctr"/>
            <a:r>
              <a:rPr lang="en-US" b="1" dirty="0" smtClean="0"/>
              <a:t>Robert Ojemann		Boston		1986</a:t>
            </a:r>
            <a:endParaRPr lang="en-US" dirty="0" smtClean="0"/>
          </a:p>
          <a:p>
            <a:pPr algn="ctr"/>
            <a:r>
              <a:rPr lang="en-US" b="1" dirty="0" smtClean="0"/>
              <a:t>Kenichiro Sugita		Nagoya, Japan	1988</a:t>
            </a:r>
            <a:endParaRPr lang="en-US" dirty="0" smtClean="0"/>
          </a:p>
          <a:p>
            <a:pPr algn="ctr"/>
            <a:r>
              <a:rPr lang="en-US" b="1" dirty="0" smtClean="0"/>
              <a:t>Eben Alexander, Jr.		Winston-Salem	1989</a:t>
            </a:r>
            <a:endParaRPr lang="en-US" dirty="0" smtClean="0"/>
          </a:p>
          <a:p>
            <a:pPr algn="ctr"/>
            <a:r>
              <a:rPr lang="en-US" b="1" dirty="0" smtClean="0"/>
              <a:t>Guido Guglielmi		Los Angeles	1991</a:t>
            </a:r>
            <a:endParaRPr lang="en-US" dirty="0" smtClean="0"/>
          </a:p>
          <a:p>
            <a:pPr algn="ctr"/>
            <a:r>
              <a:rPr lang="en-US" b="1" dirty="0" smtClean="0"/>
              <a:t>Madgid Samii		Germany		1997</a:t>
            </a:r>
            <a:endParaRPr lang="en-US" dirty="0" smtClean="0"/>
          </a:p>
          <a:p>
            <a:pPr algn="ctr"/>
            <a:r>
              <a:rPr lang="en-US" b="1" dirty="0" smtClean="0"/>
              <a:t>Donlin Long		Baltimore		1998</a:t>
            </a:r>
            <a:endParaRPr lang="en-US" dirty="0" smtClean="0"/>
          </a:p>
          <a:p>
            <a:pPr algn="ctr"/>
            <a:r>
              <a:rPr lang="en-US" b="1" dirty="0" smtClean="0"/>
              <a:t>Victor Fuchs		Stanford		1998</a:t>
            </a:r>
            <a:endParaRPr lang="en-US" dirty="0" smtClean="0"/>
          </a:p>
          <a:p>
            <a:pPr algn="ctr"/>
            <a:r>
              <a:rPr lang="en-US" b="1" dirty="0" smtClean="0"/>
              <a:t>Tom Campbell		Berkeley		2002</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0"/>
            <a:ext cx="7772400" cy="762000"/>
          </a:xfrm>
        </p:spPr>
        <p:txBody>
          <a:bodyPr/>
          <a:lstStyle/>
          <a:p>
            <a:pPr algn="ctr"/>
            <a:r>
              <a:rPr lang="en-US" sz="3200" dirty="0" smtClean="0">
                <a:solidFill>
                  <a:schemeClr val="tx1"/>
                </a:solidFill>
              </a:rPr>
              <a:t>Interesting items</a:t>
            </a:r>
            <a:endParaRPr lang="en-US" sz="3200" dirty="0">
              <a:solidFill>
                <a:schemeClr val="tx1"/>
              </a:solidFill>
            </a:endParaRPr>
          </a:p>
        </p:txBody>
      </p:sp>
      <p:sp>
        <p:nvSpPr>
          <p:cNvPr id="3" name="Text Placeholder 2"/>
          <p:cNvSpPr>
            <a:spLocks noGrp="1"/>
          </p:cNvSpPr>
          <p:nvPr>
            <p:ph type="body" idx="1"/>
          </p:nvPr>
        </p:nvSpPr>
        <p:spPr>
          <a:xfrm>
            <a:off x="530352" y="838200"/>
            <a:ext cx="7772400" cy="6019800"/>
          </a:xfrm>
        </p:spPr>
        <p:txBody>
          <a:bodyPr>
            <a:normAutofit fontScale="92500"/>
          </a:bodyPr>
          <a:lstStyle/>
          <a:p>
            <a:r>
              <a:rPr lang="en-US" dirty="0" smtClean="0"/>
              <a:t>Three men have died in office: President </a:t>
            </a:r>
            <a:r>
              <a:rPr lang="en-US" u="sng" dirty="0" smtClean="0"/>
              <a:t>Charles W. Elkins </a:t>
            </a:r>
            <a:r>
              <a:rPr lang="en-US" dirty="0" smtClean="0"/>
              <a:t>in 1973; President </a:t>
            </a:r>
            <a:r>
              <a:rPr lang="en-US" u="sng" dirty="0" smtClean="0"/>
              <a:t>Phil Carter </a:t>
            </a:r>
            <a:r>
              <a:rPr lang="en-US" dirty="0" smtClean="0"/>
              <a:t>in 2010 and </a:t>
            </a:r>
            <a:r>
              <a:rPr lang="en-US" u="sng" dirty="0" smtClean="0"/>
              <a:t>Herb Crockett </a:t>
            </a:r>
            <a:r>
              <a:rPr lang="en-US" dirty="0" smtClean="0"/>
              <a:t>while President-Elect in 1974 (he was only Secretary/Treasurer not to serve as President).</a:t>
            </a:r>
          </a:p>
          <a:p>
            <a:endParaRPr lang="en-US" dirty="0" smtClean="0"/>
          </a:p>
          <a:p>
            <a:r>
              <a:rPr lang="en-US" u="sng" dirty="0" smtClean="0"/>
              <a:t>Don Prolo</a:t>
            </a:r>
            <a:r>
              <a:rPr lang="en-US" dirty="0" smtClean="0"/>
              <a:t> only member to have been President </a:t>
            </a:r>
            <a:r>
              <a:rPr lang="en-US" dirty="0" smtClean="0"/>
              <a:t>for 2 years (9/11  cancelled the 2001 meeting) </a:t>
            </a:r>
            <a:r>
              <a:rPr lang="en-US" u="sng" dirty="0" smtClean="0"/>
              <a:t>and</a:t>
            </a:r>
            <a:r>
              <a:rPr lang="en-US" dirty="0" smtClean="0"/>
              <a:t> </a:t>
            </a:r>
            <a:r>
              <a:rPr lang="en-US" dirty="0" smtClean="0"/>
              <a:t>receive the Cloward Award.  He conceived the Cloward Award and the First Lady of the Western pendant.</a:t>
            </a:r>
          </a:p>
          <a:p>
            <a:endParaRPr lang="en-US" dirty="0" smtClean="0"/>
          </a:p>
          <a:p>
            <a:r>
              <a:rPr lang="en-US" dirty="0" smtClean="0"/>
              <a:t>Of the 38 Resident Award winners only 6 have become WNS members and 3 of the 6 became President (Kamm, Burchiel, Carter).</a:t>
            </a:r>
          </a:p>
          <a:p>
            <a:endParaRPr lang="en-US" dirty="0" smtClean="0"/>
          </a:p>
          <a:p>
            <a:r>
              <a:rPr lang="en-US" dirty="0" smtClean="0"/>
              <a:t>2014--The year the Society finally cut some slack for members who miss 4 consecutive meetings </a:t>
            </a:r>
            <a:r>
              <a:rPr lang="en-US" smtClean="0"/>
              <a:t>(</a:t>
            </a:r>
            <a:r>
              <a:rPr lang="en-US" smtClean="0"/>
              <a:t>adopted </a:t>
            </a:r>
            <a:r>
              <a:rPr lang="en-US" dirty="0" smtClean="0"/>
              <a:t>Debbie Henry’s idea of an Inactive membership category).</a:t>
            </a:r>
          </a:p>
          <a:p>
            <a:endParaRPr lang="en-US" dirty="0" smtClean="0"/>
          </a:p>
          <a:p>
            <a:r>
              <a:rPr lang="en-US" u="sng" dirty="0" smtClean="0"/>
              <a:t>Rich Wohns</a:t>
            </a:r>
            <a:r>
              <a:rPr lang="en-US" dirty="0" smtClean="0"/>
              <a:t> first President to hold MD, MBA, JD degrees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4357</TotalTime>
  <Words>519</Words>
  <Application>Microsoft Office PowerPoint</Application>
  <PresentationFormat>On-screen Show (4:3)</PresentationFormat>
  <Paragraphs>110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60 Years of the Western</vt:lpstr>
      <vt:lpstr>Slide 2</vt:lpstr>
      <vt:lpstr>First Annual Meeting  November 1955 Santa Barbara Biltmore Hotel</vt:lpstr>
      <vt:lpstr>10th Annual Meeting  October 1964 San Francisco Fairmont Hotel</vt:lpstr>
      <vt:lpstr>25th Annual Meeting  September 1979 Camelback Inn, Scottsdale AZ</vt:lpstr>
      <vt:lpstr>50th Annual Meeting  September 2004 Rancho Bernardo Inn, San Diego, CA</vt:lpstr>
      <vt:lpstr>60th Annual Meeting  August 2014 Sun Valley Lodge, Sun Valley, ID</vt:lpstr>
      <vt:lpstr>Notable Guests</vt:lpstr>
      <vt:lpstr>Interesting items</vt:lpstr>
      <vt:lpstr>The Western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 Years of the Western</dc:title>
  <dc:creator>Randall</dc:creator>
  <cp:lastModifiedBy>Randall</cp:lastModifiedBy>
  <cp:revision>12</cp:revision>
  <dcterms:created xsi:type="dcterms:W3CDTF">2014-05-10T16:56:22Z</dcterms:created>
  <dcterms:modified xsi:type="dcterms:W3CDTF">2014-07-27T17:42:59Z</dcterms:modified>
</cp:coreProperties>
</file>